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7" r:id="rId2"/>
    <p:sldId id="256" r:id="rId3"/>
    <p:sldId id="257" r:id="rId4"/>
    <p:sldId id="258" r:id="rId5"/>
    <p:sldId id="264" r:id="rId6"/>
    <p:sldId id="266" r:id="rId7"/>
    <p:sldId id="265" r:id="rId8"/>
    <p:sldId id="259" r:id="rId9"/>
    <p:sldId id="260" r:id="rId10"/>
    <p:sldId id="262" r:id="rId11"/>
    <p:sldId id="263" r:id="rId12"/>
    <p:sldId id="268" r:id="rId13"/>
    <p:sldId id="261" r:id="rId14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Inter Extra Bold" panose="02000903000000020004" pitchFamily="50" charset="0"/>
      <p:bold r:id="rId21"/>
      <p:boldItalic r:id="rId22"/>
    </p:embeddedFont>
    <p:embeddedFont>
      <p:font typeface="Inter Medium" panose="02000603000000020004" pitchFamily="50" charset="0"/>
      <p:regular r:id="rId23"/>
      <p:italic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23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BECF30-B337-5D2F-17DD-6243CAEB6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17CD1AD-2CE7-1E33-4DF5-BE0D3DE0E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3E7410-DBCB-80BB-F33E-3C7770ED5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4E3D-BE05-4AEB-A658-153958410A7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3B104E-E02C-A446-77CE-3D2DEBEE7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32FB3F-3BE3-5CFF-EE93-EAF1753F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BDE9C-282F-4923-8FE9-1970E2169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313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43ECAA-B9BC-0AF0-694F-3437D54C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D2C38C-7CFD-9A02-E420-019EFD267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063168-EA4E-5CEA-ECA2-0FD276B82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4E3D-BE05-4AEB-A658-153958410A7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026789-6B86-7000-D5F2-5631900DF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8449A6-AA81-B1FE-7209-6BB7FCDBA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BDE9C-282F-4923-8FE9-1970E2169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59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E58F0E-8463-6E48-37F3-9B18C6AAD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4E4556F-576A-D686-2021-D971F54FA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353E87-9255-AFA6-3A9D-77D570D2E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4E3D-BE05-4AEB-A658-153958410A7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7953B1-9DED-AAFF-FB3A-B65E1432B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AACA7E-5D37-915C-E018-6F846326B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BDE9C-282F-4923-8FE9-1970E2169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00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949B5-CB60-8012-B0DA-0B1A4DA1A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5A6F1E-FFE8-3281-5DF3-DEE6025F1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638FDC-1712-59B3-9628-FBBA7A42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4E3D-BE05-4AEB-A658-153958410A7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D17185-18D0-CF75-F189-6E9A9E2C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6AEB60-EA5A-6235-E05D-D6270635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BDE9C-282F-4923-8FE9-1970E2169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776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08F891-D473-7631-788E-2A2E714B2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BD1B1C-0614-8329-FCAA-A954FEAED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0AA8CD-AC1B-EF97-2D00-CBE447564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4E3D-BE05-4AEB-A658-153958410A7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6F8723-94E3-0BF7-B273-195208FA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6721C6-724A-8C1C-49DA-C5C18AA64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BDE9C-282F-4923-8FE9-1970E2169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981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41E8D-C020-943E-864C-22EFC9F9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A27A25-29BA-3AA6-3696-E618C19C60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A3DA66E-5F44-FBB2-DF9A-C60FD8C93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F301AE-D312-A7AB-D2F7-37F5DB6ED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4E3D-BE05-4AEB-A658-153958410A7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CCA59F-7BD9-1ABA-FB77-433103199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64224A-A75E-251D-DEA5-B9AF5B8B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BDE9C-282F-4923-8FE9-1970E2169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0713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2BA2-0EA4-39AB-C0BB-DC7CF2CB6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473B5B-7C7F-D54D-ED4D-B82869E3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0C4F5B6-DA86-90D0-DEFA-D6B09A257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585DBE3-E572-0116-3168-9D0FB5FE5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B15732-2BBE-456F-3D92-0D035656EE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97BD2DC-6695-CE1C-E2A0-2E7451A2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4E3D-BE05-4AEB-A658-153958410A7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254850A-B7A8-98A8-3635-066FC3C3E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E85496B-28E5-4EF8-E15C-FA924F059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BDE9C-282F-4923-8FE9-1970E2169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263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7564E5-AE67-4E0B-6183-71D31F3E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2C464B9-650B-82CD-1E0B-79B76B933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4E3D-BE05-4AEB-A658-153958410A7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FB375B-D992-16E6-0B55-3C0B49CC5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A0735C-1F0F-B479-8B78-4E7309FB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BDE9C-282F-4923-8FE9-1970E2169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13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AD75F4D-03C4-9607-B53A-4A22540E2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4E3D-BE05-4AEB-A658-153958410A7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0875151-532B-863C-9612-73233323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4A9CB5-FCF8-37AB-063C-57C1AD6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BDE9C-282F-4923-8FE9-1970E2169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575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E6338B-5012-856B-8D86-0857DC91D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3D82DA-EE05-ECB1-107B-EBBEC3ACA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128953A-FA1A-55E7-E7E1-092203043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852E83-EAA2-09E9-C620-9DE0CF641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4E3D-BE05-4AEB-A658-153958410A7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67AEF5E-AA5A-F753-8AFD-51685D662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43A93E-3023-3932-7440-4DC19ABF8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BDE9C-282F-4923-8FE9-1970E2169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2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5D9F4B-5EE9-F70E-A4D2-1AEA6A4F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D2D2E1D-EDF5-6B41-A022-FA39954CDD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314BAB-D5BF-7466-CAC3-0918BD8E2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7B540B5-5302-55D8-756B-43A053C9E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4E3D-BE05-4AEB-A658-153958410A7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D78164-2C26-D9AE-0043-AB41D2926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27B99A-E115-8DBD-3987-2CD2AC1D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BDE9C-282F-4923-8FE9-1970E2169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8229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739860-1D2F-4E76-A4A2-6FCFFCE5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D41879-272D-F695-4087-A03464C57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80AA6F-9577-6793-038F-B9FC84F46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B4E3D-BE05-4AEB-A658-153958410A7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5640BA-F336-9595-4035-58BE49700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9B4919-08B9-2933-ED1F-8E18DEEE4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BDE9C-282F-4923-8FE9-1970E21695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03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figma.com/proto/wMHX1mnhLDKHXjBCCZDt2y/%7D%7B%D0%B0%D0%BA%D0%B0%D1%82%D0%BE%D0%BD?page-id=0%3A1&amp;node-id=3%3A710&amp;viewport=201%2C222%2C0.08&amp;scaling=scale-down&amp;starting-point-node-id=3%3A71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zd_edu">
            <a:hlinkClick r:id="" action="ppaction://media"/>
            <a:extLst>
              <a:ext uri="{FF2B5EF4-FFF2-40B4-BE49-F238E27FC236}">
                <a16:creationId xmlns:a16="http://schemas.microsoft.com/office/drawing/2014/main" id="{E9A4E07A-A51B-DABD-D9B0-70F51F3158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1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73977E8-5DD8-0C27-C2F2-4E9DEEB70C24}"/>
              </a:ext>
            </a:extLst>
          </p:cNvPr>
          <p:cNvSpPr txBox="1"/>
          <p:nvPr/>
        </p:nvSpPr>
        <p:spPr>
          <a:xfrm>
            <a:off x="705819" y="1036123"/>
            <a:ext cx="2800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263238"/>
                </a:solidFill>
                <a:latin typeface="Inter Extra Bold" panose="02000903000000020004" pitchFamily="50" charset="0"/>
                <a:ea typeface="Inter Extra Bold" panose="02000903000000020004" pitchFamily="50" charset="0"/>
                <a:cs typeface="Inter Extra Bold" panose="02000903000000020004" pitchFamily="50" charset="0"/>
              </a:rPr>
              <a:t>КОНКУРЕНТЫ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A2121D-7B90-2486-7446-CCC275C43662}"/>
              </a:ext>
            </a:extLst>
          </p:cNvPr>
          <p:cNvSpPr txBox="1"/>
          <p:nvPr/>
        </p:nvSpPr>
        <p:spPr>
          <a:xfrm>
            <a:off x="705819" y="1860028"/>
            <a:ext cx="74412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263238"/>
                </a:solidFill>
                <a:effectLst/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Метрики сложности образовательных курсов на платформе “</a:t>
            </a:r>
            <a:r>
              <a:rPr lang="ru-RU" sz="1800" b="0" i="0" u="none" strike="noStrike" dirty="0" err="1">
                <a:solidFill>
                  <a:srgbClr val="263238"/>
                </a:solidFill>
                <a:effectLst/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Сириус.Курсы</a:t>
            </a:r>
            <a:r>
              <a:rPr lang="ru-RU" sz="1800" b="0" i="0" u="none" strike="noStrike" dirty="0">
                <a:solidFill>
                  <a:srgbClr val="263238"/>
                </a:solidFill>
                <a:effectLst/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” (https://bigchallenges.ru/siriuscourses)</a:t>
            </a:r>
            <a:endParaRPr lang="ru-RU" sz="1600" b="0" dirty="0">
              <a:solidFill>
                <a:srgbClr val="263238"/>
              </a:solidFill>
              <a:effectLst/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br>
              <a:rPr lang="ru-RU" sz="1600" b="0" dirty="0">
                <a:solidFill>
                  <a:srgbClr val="263238"/>
                </a:solidFill>
                <a:effectLst/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</a:br>
            <a:r>
              <a:rPr lang="ru-RU" sz="1800" b="0" i="0" u="none" strike="noStrike" dirty="0">
                <a:solidFill>
                  <a:srgbClr val="263238"/>
                </a:solidFill>
                <a:effectLst/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Проект представляет собой модель машинного обучения, цель которой </a:t>
            </a:r>
            <a:r>
              <a:rPr lang="ru-RU" sz="1800" b="0" i="0" u="none" strike="noStrike" dirty="0" err="1">
                <a:solidFill>
                  <a:srgbClr val="263238"/>
                </a:solidFill>
                <a:effectLst/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кластеризовать</a:t>
            </a:r>
            <a:r>
              <a:rPr lang="ru-RU" sz="1800" b="0" i="0" u="none" strike="noStrike" dirty="0">
                <a:solidFill>
                  <a:srgbClr val="263238"/>
                </a:solidFill>
                <a:effectLst/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 весь пул пользователей по скорости прохождению курса и проценту освоенного материала. Тем самым, модель подсказывает особенности конкретного пользователя и позволяет подстроить курс специально под него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br>
              <a:rPr lang="ru-RU" sz="1600" b="0" dirty="0">
                <a:solidFill>
                  <a:srgbClr val="263238"/>
                </a:solidFill>
                <a:effectLst/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</a:br>
            <a:r>
              <a:rPr lang="ru-RU" sz="1800" b="0" i="0" u="none" strike="noStrike" dirty="0">
                <a:solidFill>
                  <a:srgbClr val="263238"/>
                </a:solidFill>
                <a:effectLst/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Данный проект реализовался в виде кейса в рамках образовательной программы всероссийского конкурса научно-технологических проектов “Большие вызовы”, однако в продакшн данная модель так и не попала</a:t>
            </a:r>
          </a:p>
          <a:p>
            <a:endParaRPr lang="ru-RU" sz="1600" dirty="0">
              <a:solidFill>
                <a:srgbClr val="263238"/>
              </a:solidFill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B76C55-85F8-FA3F-AD07-89D7B899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001482" y="1683935"/>
            <a:ext cx="6857999" cy="34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45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73977E8-5DD8-0C27-C2F2-4E9DEEB70C24}"/>
              </a:ext>
            </a:extLst>
          </p:cNvPr>
          <p:cNvSpPr txBox="1"/>
          <p:nvPr/>
        </p:nvSpPr>
        <p:spPr>
          <a:xfrm>
            <a:off x="6096001" y="591494"/>
            <a:ext cx="5530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263238"/>
                </a:solidFill>
                <a:latin typeface="Inter Extra Bold" panose="02000903000000020004" pitchFamily="50" charset="0"/>
                <a:ea typeface="Inter Extra Bold" panose="02000903000000020004" pitchFamily="50" charset="0"/>
                <a:cs typeface="Inter Extra Bold" panose="02000903000000020004" pitchFamily="50" charset="0"/>
              </a:rPr>
              <a:t>РЕСУРСЫ ДЛЯ РЕАЛИЗАЦИИ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A2121D-7B90-2486-7446-CCC275C43662}"/>
              </a:ext>
            </a:extLst>
          </p:cNvPr>
          <p:cNvSpPr txBox="1"/>
          <p:nvPr/>
        </p:nvSpPr>
        <p:spPr>
          <a:xfrm>
            <a:off x="6096000" y="1398465"/>
            <a:ext cx="57239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26323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Будущие фичи: предсказания неочевидных навыков, входное тестирование для новых пользователей</a:t>
            </a:r>
          </a:p>
          <a:p>
            <a:r>
              <a:rPr lang="ru-RU" sz="1600" dirty="0">
                <a:solidFill>
                  <a:srgbClr val="26323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Что нам понадобиться: кластер для модели машинного обучения, команда ML-разработчиков и 1000 литров кофе)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5720B9-3358-7922-01E9-EB9514DBE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19" y="1186309"/>
            <a:ext cx="5020430" cy="44853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EC9D3C-BFAE-89F5-A333-F440098BC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984" y="3033834"/>
            <a:ext cx="5355387" cy="382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61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918495-7B10-CE2B-EE77-9CB13E68ED5F}"/>
              </a:ext>
            </a:extLst>
          </p:cNvPr>
          <p:cNvSpPr txBox="1"/>
          <p:nvPr/>
        </p:nvSpPr>
        <p:spPr>
          <a:xfrm>
            <a:off x="897468" y="2905780"/>
            <a:ext cx="2295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263238"/>
                </a:solidFill>
                <a:latin typeface="Inter Extra Bold" panose="02000903000000020004" pitchFamily="50" charset="0"/>
                <a:ea typeface="Inter Extra Bold" panose="02000903000000020004" pitchFamily="50" charset="0"/>
                <a:cs typeface="Inter Extra Bold" panose="02000903000000020004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ПРОТОТИП</a:t>
            </a:r>
            <a:endParaRPr lang="ru-RU" sz="2800" dirty="0">
              <a:solidFill>
                <a:srgbClr val="263238"/>
              </a:solidFill>
              <a:latin typeface="Inter Extra Bold" panose="02000903000000020004" pitchFamily="50" charset="0"/>
              <a:ea typeface="Inter Extra Bold" panose="02000903000000020004" pitchFamily="50" charset="0"/>
              <a:cs typeface="Inter Extra Bold" panose="02000903000000020004" pitchFamily="50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5995C5-5430-D1CE-1BFC-5609228B3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66" y="953911"/>
            <a:ext cx="8182947" cy="495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27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91F0CF-AD28-A047-4A2A-3E4BFCAB7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E18647-0CC7-56DB-651F-9BA6BE383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213"/>
            <a:ext cx="12192000" cy="67455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415D18F-760B-96C9-7EFD-428AC4587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933" y="3091792"/>
            <a:ext cx="3406134" cy="6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7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C85CD0-FC3E-9A56-51C5-E5D5C067B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019" y="1600200"/>
            <a:ext cx="5770298" cy="52378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9FA146-0899-10A8-F73A-3FE09C9EA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06" y="1345733"/>
            <a:ext cx="2012211" cy="15376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6FCDB78-604B-CCEE-475E-D9557113F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517" y="2015807"/>
            <a:ext cx="3705100" cy="282638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EF8A069-17CF-F46B-53C6-0F3D24F22BC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517" y="270370"/>
            <a:ext cx="2306450" cy="1537633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1000"/>
              </a:scheme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94791A-800B-164A-E8BC-687B126F0112}"/>
              </a:ext>
            </a:extLst>
          </p:cNvPr>
          <p:cNvSpPr txBox="1"/>
          <p:nvPr/>
        </p:nvSpPr>
        <p:spPr>
          <a:xfrm>
            <a:off x="507397" y="3658384"/>
            <a:ext cx="31005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263238"/>
                </a:solidFill>
                <a:latin typeface="Inter Extra Bold" panose="02000903000000020004" pitchFamily="50" charset="0"/>
                <a:ea typeface="Inter Extra Bold" panose="02000903000000020004" pitchFamily="50" charset="0"/>
                <a:cs typeface="Inter Extra Bold" panose="02000903000000020004" pitchFamily="50" charset="0"/>
              </a:rPr>
              <a:t>«</a:t>
            </a:r>
            <a:r>
              <a:rPr lang="ru-RU" sz="6000" dirty="0">
                <a:solidFill>
                  <a:srgbClr val="263238"/>
                </a:solidFill>
                <a:latin typeface="Inter Extra Bold" panose="02000903000000020004" pitchFamily="50" charset="0"/>
                <a:ea typeface="Inter Extra Bold" panose="02000903000000020004" pitchFamily="50" charset="0"/>
                <a:cs typeface="Inter Extra Bold" panose="02000903000000020004" pitchFamily="50" charset="0"/>
              </a:rPr>
              <a:t>ОЦРВ</a:t>
            </a:r>
            <a:r>
              <a:rPr lang="ru-RU" sz="4000" dirty="0">
                <a:solidFill>
                  <a:srgbClr val="263238"/>
                </a:solidFill>
                <a:latin typeface="Inter Extra Bold" panose="02000903000000020004" pitchFamily="50" charset="0"/>
                <a:ea typeface="Inter Extra Bold" panose="02000903000000020004" pitchFamily="50" charset="0"/>
                <a:cs typeface="Inter Extra Bold" panose="02000903000000020004" pitchFamily="50" charset="0"/>
              </a:rPr>
              <a:t>»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9AC7575-F4F9-C937-0250-4F1C7C802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45" y="2883366"/>
            <a:ext cx="1993651" cy="3936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884903-E114-865E-98BE-1994B42442ED}"/>
              </a:ext>
            </a:extLst>
          </p:cNvPr>
          <p:cNvSpPr txBox="1"/>
          <p:nvPr/>
        </p:nvSpPr>
        <p:spPr>
          <a:xfrm>
            <a:off x="507397" y="5055414"/>
            <a:ext cx="3854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26323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Рекомендательный сервис системы дистанционного обучения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B8E5ECE-FC4C-AC5B-9349-9D1FA4E47F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95" y="454971"/>
            <a:ext cx="708668" cy="21705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803F5AC-4D9F-F239-2B0E-2120C1BCD5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12" y="415402"/>
            <a:ext cx="555216" cy="2961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D72CF9D-1A78-D06B-74D9-51CD6DA782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397" y="431147"/>
            <a:ext cx="578434" cy="28571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3A316D8-4CC0-1E08-A062-D7F29A16D0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8816" y="478196"/>
            <a:ext cx="545943" cy="1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40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077649-1D81-317A-1225-87737B8DF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6810">
            <a:off x="4520923" y="-8564499"/>
            <a:ext cx="18360118" cy="154224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11E74B-C4AB-57F7-94AA-C1F56163C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19" y="5852871"/>
            <a:ext cx="1575255" cy="3110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35ABA-732E-D7E4-B800-C6B4FDB78C8E}"/>
              </a:ext>
            </a:extLst>
          </p:cNvPr>
          <p:cNvSpPr txBox="1"/>
          <p:nvPr/>
        </p:nvSpPr>
        <p:spPr>
          <a:xfrm>
            <a:off x="569131" y="694091"/>
            <a:ext cx="2291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263238"/>
                </a:solidFill>
                <a:latin typeface="Inter Extra Bold" panose="02000903000000020004" pitchFamily="50" charset="0"/>
                <a:ea typeface="Inter Extra Bold" panose="02000903000000020004" pitchFamily="50" charset="0"/>
                <a:cs typeface="Inter Extra Bold" panose="02000903000000020004" pitchFamily="50" charset="0"/>
              </a:rPr>
              <a:t>О ПРОЕКТЕ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AB413-377E-2753-80A5-E3EC7B9A2C18}"/>
              </a:ext>
            </a:extLst>
          </p:cNvPr>
          <p:cNvSpPr txBox="1"/>
          <p:nvPr/>
        </p:nvSpPr>
        <p:spPr>
          <a:xfrm>
            <a:off x="569131" y="1995485"/>
            <a:ext cx="4616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26323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Рекомендательный сервис, рекомендации в котором на основе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C2A99B4-7B82-040C-F89F-7F137008F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15" y="2752560"/>
            <a:ext cx="4818796" cy="1152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075DD2-5FDC-BE64-0EED-D8D12B9597BE}"/>
              </a:ext>
            </a:extLst>
          </p:cNvPr>
          <p:cNvSpPr txBox="1"/>
          <p:nvPr/>
        </p:nvSpPr>
        <p:spPr>
          <a:xfrm>
            <a:off x="569131" y="4084976"/>
            <a:ext cx="4616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26323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И желания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312553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87 1.12431 L 0.55599 -1.61736 " pathEditMode="relative" rAng="0" ptsTypes="AA">
                                      <p:cBhvr>
                                        <p:cTn id="10" dur="3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734" y="-13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61DCF8-68D3-66FA-178B-09946E6E6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491" y="3858328"/>
            <a:ext cx="5723947" cy="17968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3977E8-5DD8-0C27-C2F2-4E9DEEB70C24}"/>
              </a:ext>
            </a:extLst>
          </p:cNvPr>
          <p:cNvSpPr txBox="1"/>
          <p:nvPr/>
        </p:nvSpPr>
        <p:spPr>
          <a:xfrm>
            <a:off x="5834491" y="1294228"/>
            <a:ext cx="3643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263238"/>
                </a:solidFill>
                <a:latin typeface="Inter Extra Bold" panose="02000903000000020004" pitchFamily="50" charset="0"/>
                <a:ea typeface="Inter Extra Bold" panose="02000903000000020004" pitchFamily="50" charset="0"/>
                <a:cs typeface="Inter Extra Bold" panose="02000903000000020004" pitchFamily="50" charset="0"/>
              </a:rPr>
              <a:t>ДОПОЛНИТЕЛЬНО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A2121D-7B90-2486-7446-CCC275C43662}"/>
              </a:ext>
            </a:extLst>
          </p:cNvPr>
          <p:cNvSpPr txBox="1"/>
          <p:nvPr/>
        </p:nvSpPr>
        <p:spPr>
          <a:xfrm>
            <a:off x="5834490" y="2101199"/>
            <a:ext cx="53774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26323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Мы делаем акцент на пользователе. Его чувствах, опыте и желаниям. Для рекомендаций важны его цели и мотивация, поэтому мы хотим предложить внедрение геймификации, а также добавить фичи в образовательный процесс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D0BAC4-F791-C1EF-4257-BDBB15D76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380" y="-829994"/>
            <a:ext cx="8254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00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73977E8-5DD8-0C27-C2F2-4E9DEEB70C24}"/>
              </a:ext>
            </a:extLst>
          </p:cNvPr>
          <p:cNvSpPr txBox="1"/>
          <p:nvPr/>
        </p:nvSpPr>
        <p:spPr>
          <a:xfrm>
            <a:off x="7096994" y="2951946"/>
            <a:ext cx="3604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263238"/>
                </a:solidFill>
                <a:latin typeface="Inter Extra Bold" panose="02000903000000020004" pitchFamily="50" charset="0"/>
                <a:ea typeface="Inter Extra Bold" panose="02000903000000020004" pitchFamily="50" charset="0"/>
                <a:cs typeface="Inter Extra Bold" panose="02000903000000020004" pitchFamily="50" charset="0"/>
              </a:rPr>
              <a:t>МОДЕЛЬ КОМПЕТЕНЦИЙ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2BF02E-6BFD-9FC7-DAC6-7FB90A72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46" y="429981"/>
            <a:ext cx="4708953" cy="599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5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73977E8-5DD8-0C27-C2F2-4E9DEEB70C24}"/>
              </a:ext>
            </a:extLst>
          </p:cNvPr>
          <p:cNvSpPr txBox="1"/>
          <p:nvPr/>
        </p:nvSpPr>
        <p:spPr>
          <a:xfrm>
            <a:off x="618068" y="2266147"/>
            <a:ext cx="5545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263238"/>
                </a:solidFill>
                <a:latin typeface="Inter Extra Bold" panose="02000903000000020004" pitchFamily="50" charset="0"/>
                <a:ea typeface="Inter Extra Bold" panose="02000903000000020004" pitchFamily="50" charset="0"/>
                <a:cs typeface="Inter Extra Bold" panose="02000903000000020004" pitchFamily="50" charset="0"/>
              </a:rPr>
              <a:t>АЛГОРИТМ РЕКОМЕНДАЦИЙ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3AFBB5-69B5-7B59-91E9-F64EBCB43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068" y="3630533"/>
            <a:ext cx="11133666" cy="161123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0F3ECF-956D-2757-C7F1-CE47D7AE8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8" y="1451913"/>
            <a:ext cx="1993651" cy="3936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27E7806-EA5D-9A5F-CCF6-BCD61CBBD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704" y="328762"/>
            <a:ext cx="4770408" cy="26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91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73977E8-5DD8-0C27-C2F2-4E9DEEB70C24}"/>
              </a:ext>
            </a:extLst>
          </p:cNvPr>
          <p:cNvSpPr txBox="1"/>
          <p:nvPr/>
        </p:nvSpPr>
        <p:spPr>
          <a:xfrm>
            <a:off x="508000" y="616895"/>
            <a:ext cx="2821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rgbClr val="263238"/>
                </a:solidFill>
                <a:latin typeface="Inter Extra Bold" panose="02000903000000020004" pitchFamily="50" charset="0"/>
                <a:ea typeface="Inter Extra Bold" panose="02000903000000020004" pitchFamily="50" charset="0"/>
                <a:cs typeface="Inter Extra Bold" panose="02000903000000020004" pitchFamily="50" charset="0"/>
              </a:rPr>
              <a:t>ЧТО ГОТОВО?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A2121D-7B90-2486-7446-CCC275C43662}"/>
              </a:ext>
            </a:extLst>
          </p:cNvPr>
          <p:cNvSpPr txBox="1"/>
          <p:nvPr/>
        </p:nvSpPr>
        <p:spPr>
          <a:xfrm>
            <a:off x="508000" y="2901560"/>
            <a:ext cx="5377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6323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UX</a:t>
            </a:r>
            <a:r>
              <a:rPr lang="ru-RU" sz="1600" dirty="0">
                <a:solidFill>
                  <a:srgbClr val="26323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 и </a:t>
            </a:r>
            <a:r>
              <a:rPr lang="en-US" sz="1600" dirty="0">
                <a:solidFill>
                  <a:srgbClr val="26323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UI </a:t>
            </a:r>
            <a:r>
              <a:rPr lang="ru-RU" sz="1600" dirty="0">
                <a:solidFill>
                  <a:srgbClr val="26323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проекта, анимированный прототип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FC9A73-28C8-372E-58A5-5CAE4E9AE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87348"/>
            <a:ext cx="5494867" cy="1436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EF8A5E-BD13-F875-753A-A4A66AEFF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3429000"/>
            <a:ext cx="5494866" cy="23323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026BDF-C958-8F1E-CF4C-77B99CE9A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533" y="506828"/>
            <a:ext cx="44704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97638A-6980-0143-2102-7444CCB6E19C}"/>
              </a:ext>
            </a:extLst>
          </p:cNvPr>
          <p:cNvSpPr txBox="1"/>
          <p:nvPr/>
        </p:nvSpPr>
        <p:spPr>
          <a:xfrm rot="16200000">
            <a:off x="5672667" y="1568594"/>
            <a:ext cx="182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26323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Исследования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DB2813-4A37-9D1C-E403-4D6FBC672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489" y="3567087"/>
            <a:ext cx="2933700" cy="2562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049450-1189-D9F3-524B-73181B5E2D06}"/>
              </a:ext>
            </a:extLst>
          </p:cNvPr>
          <p:cNvSpPr txBox="1"/>
          <p:nvPr/>
        </p:nvSpPr>
        <p:spPr>
          <a:xfrm rot="16200000">
            <a:off x="5672668" y="4678922"/>
            <a:ext cx="1820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26323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Немного кода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E95D93E-9E5C-2DFE-9F3C-A225730B5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9189" y="3637441"/>
            <a:ext cx="1730365" cy="8561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A0453C-8957-BDB3-B3B1-566A6D2C93AF}"/>
              </a:ext>
            </a:extLst>
          </p:cNvPr>
          <p:cNvSpPr txBox="1"/>
          <p:nvPr/>
        </p:nvSpPr>
        <p:spPr>
          <a:xfrm>
            <a:off x="9999189" y="4636921"/>
            <a:ext cx="18203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00" dirty="0">
                <a:solidFill>
                  <a:srgbClr val="26323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И </a:t>
            </a:r>
            <a:r>
              <a:rPr lang="ru-RU" sz="900" dirty="0" err="1">
                <a:solidFill>
                  <a:srgbClr val="26323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фронтенда</a:t>
            </a:r>
            <a:endParaRPr lang="ru-RU" sz="900" dirty="0">
              <a:solidFill>
                <a:srgbClr val="263238"/>
              </a:solidFill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82B772C-2B72-2C74-F923-8F3F436931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4882" y="4974681"/>
            <a:ext cx="1714640" cy="7836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FD245E-320A-0C80-F2AF-8C2E1CA68F54}"/>
              </a:ext>
            </a:extLst>
          </p:cNvPr>
          <p:cNvSpPr txBox="1"/>
          <p:nvPr/>
        </p:nvSpPr>
        <p:spPr>
          <a:xfrm>
            <a:off x="10052035" y="5853562"/>
            <a:ext cx="18203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00" dirty="0">
                <a:solidFill>
                  <a:srgbClr val="26323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И анализа</a:t>
            </a:r>
          </a:p>
        </p:txBody>
      </p:sp>
    </p:spTree>
    <p:extLst>
      <p:ext uri="{BB962C8B-B14F-4D97-AF65-F5344CB8AC3E}">
        <p14:creationId xmlns:p14="http://schemas.microsoft.com/office/powerpoint/2010/main" val="3476931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E32B73-D1DA-734A-121F-0BBD2FF4D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054" y="-133353"/>
            <a:ext cx="12599377" cy="7166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A28C3C-3B21-CE17-4B95-385D9C192469}"/>
              </a:ext>
            </a:extLst>
          </p:cNvPr>
          <p:cNvSpPr txBox="1"/>
          <p:nvPr/>
        </p:nvSpPr>
        <p:spPr>
          <a:xfrm>
            <a:off x="569131" y="862903"/>
            <a:ext cx="185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263238"/>
                </a:solidFill>
                <a:latin typeface="Inter Extra Bold" panose="02000903000000020004" pitchFamily="50" charset="0"/>
                <a:ea typeface="Inter Extra Bold" panose="02000903000000020004" pitchFamily="50" charset="0"/>
                <a:cs typeface="Inter Extra Bold" panose="02000903000000020004" pitchFamily="50" charset="0"/>
              </a:rPr>
              <a:t>Алиса Максимова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816310-C188-A44F-C5AB-38DE40C56AFE}"/>
              </a:ext>
            </a:extLst>
          </p:cNvPr>
          <p:cNvSpPr txBox="1"/>
          <p:nvPr/>
        </p:nvSpPr>
        <p:spPr>
          <a:xfrm>
            <a:off x="2921051" y="862902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263238"/>
                </a:solidFill>
                <a:latin typeface="Inter Extra Bold" panose="02000903000000020004" pitchFamily="50" charset="0"/>
                <a:ea typeface="Inter Extra Bold" panose="02000903000000020004" pitchFamily="50" charset="0"/>
                <a:cs typeface="Inter Extra Bold" panose="02000903000000020004" pitchFamily="50" charset="0"/>
              </a:rPr>
              <a:t>Полина Егорова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465C1-D9FD-200E-F73C-A3D4A17C4F5F}"/>
              </a:ext>
            </a:extLst>
          </p:cNvPr>
          <p:cNvSpPr txBox="1"/>
          <p:nvPr/>
        </p:nvSpPr>
        <p:spPr>
          <a:xfrm>
            <a:off x="5213386" y="862901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263238"/>
                </a:solidFill>
                <a:latin typeface="Inter Extra Bold" panose="02000903000000020004" pitchFamily="50" charset="0"/>
                <a:ea typeface="Inter Extra Bold" panose="02000903000000020004" pitchFamily="50" charset="0"/>
                <a:cs typeface="Inter Extra Bold" panose="02000903000000020004" pitchFamily="50" charset="0"/>
              </a:rPr>
              <a:t>Роберт </a:t>
            </a:r>
            <a:r>
              <a:rPr lang="ru-RU" sz="1400" dirty="0" err="1">
                <a:solidFill>
                  <a:srgbClr val="263238"/>
                </a:solidFill>
                <a:latin typeface="Inter Extra Bold" panose="02000903000000020004" pitchFamily="50" charset="0"/>
                <a:ea typeface="Inter Extra Bold" panose="02000903000000020004" pitchFamily="50" charset="0"/>
                <a:cs typeface="Inter Extra Bold" panose="02000903000000020004" pitchFamily="50" charset="0"/>
              </a:rPr>
              <a:t>Стрыжак</a:t>
            </a:r>
            <a:endParaRPr lang="ru-RU" sz="1400" dirty="0">
              <a:solidFill>
                <a:srgbClr val="263238"/>
              </a:solidFill>
              <a:latin typeface="Inter Extra Bold" panose="02000903000000020004" pitchFamily="50" charset="0"/>
              <a:ea typeface="Inter Extra Bold" panose="02000903000000020004" pitchFamily="50" charset="0"/>
              <a:cs typeface="Inter Extra Bold" panose="02000903000000020004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2197B-34D5-F1EA-4E34-71C985F262CA}"/>
              </a:ext>
            </a:extLst>
          </p:cNvPr>
          <p:cNvSpPr txBox="1"/>
          <p:nvPr/>
        </p:nvSpPr>
        <p:spPr>
          <a:xfrm>
            <a:off x="7786380" y="862900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263238"/>
                </a:solidFill>
                <a:latin typeface="Inter Extra Bold" panose="02000903000000020004" pitchFamily="50" charset="0"/>
                <a:ea typeface="Inter Extra Bold" panose="02000903000000020004" pitchFamily="50" charset="0"/>
                <a:cs typeface="Inter Extra Bold" panose="02000903000000020004" pitchFamily="50" charset="0"/>
              </a:rPr>
              <a:t>Егор </a:t>
            </a:r>
            <a:r>
              <a:rPr lang="ru-RU" sz="1400" dirty="0" err="1">
                <a:solidFill>
                  <a:srgbClr val="263238"/>
                </a:solidFill>
                <a:latin typeface="Inter Extra Bold" panose="02000903000000020004" pitchFamily="50" charset="0"/>
                <a:ea typeface="Inter Extra Bold" panose="02000903000000020004" pitchFamily="50" charset="0"/>
                <a:cs typeface="Inter Extra Bold" panose="02000903000000020004" pitchFamily="50" charset="0"/>
              </a:rPr>
              <a:t>Хильков</a:t>
            </a:r>
            <a:endParaRPr lang="ru-RU" sz="1400" dirty="0">
              <a:solidFill>
                <a:srgbClr val="263238"/>
              </a:solidFill>
              <a:latin typeface="Inter Extra Bold" panose="02000903000000020004" pitchFamily="50" charset="0"/>
              <a:ea typeface="Inter Extra Bold" panose="02000903000000020004" pitchFamily="50" charset="0"/>
              <a:cs typeface="Inter Extra Bold" panose="02000903000000020004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25052-3028-70CA-C6FD-1CDDE7D678D7}"/>
              </a:ext>
            </a:extLst>
          </p:cNvPr>
          <p:cNvSpPr txBox="1"/>
          <p:nvPr/>
        </p:nvSpPr>
        <p:spPr>
          <a:xfrm>
            <a:off x="10019537" y="862900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263238"/>
                </a:solidFill>
                <a:latin typeface="Inter Extra Bold" panose="02000903000000020004" pitchFamily="50" charset="0"/>
                <a:ea typeface="Inter Extra Bold" panose="02000903000000020004" pitchFamily="50" charset="0"/>
                <a:cs typeface="Inter Extra Bold" panose="02000903000000020004" pitchFamily="50" charset="0"/>
              </a:rPr>
              <a:t>Максим Жидков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FB1A96-DD0D-97DF-C839-0A1ED5BF0B61}"/>
              </a:ext>
            </a:extLst>
          </p:cNvPr>
          <p:cNvSpPr txBox="1"/>
          <p:nvPr/>
        </p:nvSpPr>
        <p:spPr>
          <a:xfrm>
            <a:off x="530605" y="1491011"/>
            <a:ext cx="1927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rgbClr val="26323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Аналитик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86FA6-A1BE-FF34-F388-AA5CECC1CDB4}"/>
              </a:ext>
            </a:extLst>
          </p:cNvPr>
          <p:cNvSpPr txBox="1"/>
          <p:nvPr/>
        </p:nvSpPr>
        <p:spPr>
          <a:xfrm>
            <a:off x="2780734" y="1475922"/>
            <a:ext cx="1927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6323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UI/UX </a:t>
            </a:r>
            <a:r>
              <a:rPr lang="ru-RU" sz="1400" dirty="0">
                <a:solidFill>
                  <a:srgbClr val="26323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дизайнер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BC5EB5-0779-C041-8C53-EA791F2845B8}"/>
              </a:ext>
            </a:extLst>
          </p:cNvPr>
          <p:cNvSpPr txBox="1"/>
          <p:nvPr/>
        </p:nvSpPr>
        <p:spPr>
          <a:xfrm>
            <a:off x="5030864" y="1474901"/>
            <a:ext cx="2182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rgbClr val="26323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Тимлид, разработчик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703220-2646-FD96-2D06-D825B8E353CB}"/>
              </a:ext>
            </a:extLst>
          </p:cNvPr>
          <p:cNvSpPr txBox="1"/>
          <p:nvPr/>
        </p:nvSpPr>
        <p:spPr>
          <a:xfrm>
            <a:off x="7522825" y="1491011"/>
            <a:ext cx="1927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6323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ML</a:t>
            </a:r>
            <a:endParaRPr lang="ru-RU" sz="1400" dirty="0">
              <a:solidFill>
                <a:srgbClr val="263238"/>
              </a:solidFill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1050A1-6C21-048B-3615-1D0D52695FDA}"/>
              </a:ext>
            </a:extLst>
          </p:cNvPr>
          <p:cNvSpPr txBox="1"/>
          <p:nvPr/>
        </p:nvSpPr>
        <p:spPr>
          <a:xfrm>
            <a:off x="9913270" y="1474433"/>
            <a:ext cx="1927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6323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Data scientist</a:t>
            </a:r>
            <a:endParaRPr lang="ru-RU" sz="1400" dirty="0">
              <a:solidFill>
                <a:srgbClr val="263238"/>
              </a:solidFill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13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19021D-A5A9-7323-F3E5-527F62E96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1381" y="963331"/>
            <a:ext cx="7109237" cy="49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123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219</Words>
  <Application>Microsoft Office PowerPoint</Application>
  <PresentationFormat>Широкоэкранный</PresentationFormat>
  <Paragraphs>33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Inter Extra Bold</vt:lpstr>
      <vt:lpstr>Calibri</vt:lpstr>
      <vt:lpstr>Inter Medium</vt:lpstr>
      <vt:lpstr>Calibri Light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kakoyto nouneim</dc:creator>
  <cp:lastModifiedBy>kakoyto nouneim</cp:lastModifiedBy>
  <cp:revision>3</cp:revision>
  <dcterms:created xsi:type="dcterms:W3CDTF">2022-10-13T21:14:48Z</dcterms:created>
  <dcterms:modified xsi:type="dcterms:W3CDTF">2022-10-14T07:20:12Z</dcterms:modified>
</cp:coreProperties>
</file>